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E2295-D2E9-49FC-90DF-6EFECA3E3FB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4313F8-C460-4386-BD76-33A575E2BF59}">
      <dgm:prSet/>
      <dgm:spPr/>
      <dgm:t>
        <a:bodyPr/>
        <a:lstStyle/>
        <a:p>
          <a:r>
            <a:rPr lang="en-US"/>
            <a:t>In his "De Vulgari Eloquentia" (On Eloquence in the Vernacular), Dante</a:t>
          </a:r>
        </a:p>
      </dgm:t>
    </dgm:pt>
    <dgm:pt modelId="{B1375C9C-A283-4E5D-A154-FC4A3AF4445E}" type="parTrans" cxnId="{4BB883A0-27FA-499B-A901-A15727780AA2}">
      <dgm:prSet/>
      <dgm:spPr/>
      <dgm:t>
        <a:bodyPr/>
        <a:lstStyle/>
        <a:p>
          <a:endParaRPr lang="en-US"/>
        </a:p>
      </dgm:t>
    </dgm:pt>
    <dgm:pt modelId="{521FB614-5DD8-4C90-BDA6-8A24FFB60099}" type="sibTrans" cxnId="{4BB883A0-27FA-499B-A901-A15727780AA2}">
      <dgm:prSet/>
      <dgm:spPr/>
      <dgm:t>
        <a:bodyPr/>
        <a:lstStyle/>
        <a:p>
          <a:endParaRPr lang="en-US"/>
        </a:p>
      </dgm:t>
    </dgm:pt>
    <dgm:pt modelId="{715C6427-B2B6-46F3-9E3F-7557EADBBD7A}">
      <dgm:prSet/>
      <dgm:spPr/>
      <dgm:t>
        <a:bodyPr/>
        <a:lstStyle/>
        <a:p>
          <a:r>
            <a:rPr lang="en-US"/>
            <a:t>engaged in literary criticism by critiquing the work of other contemporary poets. He sought to elevate the status of the Italian language and literature while critiquing the excesses and superficiality of certain poetic styles.</a:t>
          </a:r>
        </a:p>
      </dgm:t>
    </dgm:pt>
    <dgm:pt modelId="{B3A6AA69-43A3-42D5-8B2D-DCA61038E222}" type="parTrans" cxnId="{B39A8583-9137-446D-B8D9-208018804C52}">
      <dgm:prSet/>
      <dgm:spPr/>
      <dgm:t>
        <a:bodyPr/>
        <a:lstStyle/>
        <a:p>
          <a:endParaRPr lang="en-US"/>
        </a:p>
      </dgm:t>
    </dgm:pt>
    <dgm:pt modelId="{2546C270-E18E-49D6-A425-E602FDEC2692}" type="sibTrans" cxnId="{B39A8583-9137-446D-B8D9-208018804C52}">
      <dgm:prSet/>
      <dgm:spPr/>
      <dgm:t>
        <a:bodyPr/>
        <a:lstStyle/>
        <a:p>
          <a:endParaRPr lang="en-US"/>
        </a:p>
      </dgm:t>
    </dgm:pt>
    <dgm:pt modelId="{8C08F1BA-2D05-45C9-AA5D-E60C9150B860}">
      <dgm:prSet/>
      <dgm:spPr/>
      <dgm:t>
        <a:bodyPr/>
        <a:lstStyle/>
        <a:p>
          <a:r>
            <a:rPr lang="en-US"/>
            <a:t>While Dante's direct writings on literary criticism might be limited, his poetic masterpiece "The Divine Comedy" serves as a testament to his profound understanding of literature's potential for moral and intellectual impact. Through his innovative use of language, allegory, and symbolism, Dante has left an indelible mark on the development of literature and literary criticism in the Western tradition.</a:t>
          </a:r>
        </a:p>
      </dgm:t>
    </dgm:pt>
    <dgm:pt modelId="{9D9D01E9-C847-4C04-845D-6463BC2C80B6}" type="parTrans" cxnId="{2A734D8D-CFB4-4F9F-ABE3-606B4955F4D0}">
      <dgm:prSet/>
      <dgm:spPr/>
      <dgm:t>
        <a:bodyPr/>
        <a:lstStyle/>
        <a:p>
          <a:endParaRPr lang="en-US"/>
        </a:p>
      </dgm:t>
    </dgm:pt>
    <dgm:pt modelId="{891F6102-B17C-43EA-A60F-BE2DE289774E}" type="sibTrans" cxnId="{2A734D8D-CFB4-4F9F-ABE3-606B4955F4D0}">
      <dgm:prSet/>
      <dgm:spPr/>
      <dgm:t>
        <a:bodyPr/>
        <a:lstStyle/>
        <a:p>
          <a:endParaRPr lang="en-US"/>
        </a:p>
      </dgm:t>
    </dgm:pt>
    <dgm:pt modelId="{4B4E5DED-48DF-407D-802C-39DF048AA961}" type="pres">
      <dgm:prSet presAssocID="{2E0E2295-D2E9-49FC-90DF-6EFECA3E3FB3}" presName="root" presStyleCnt="0">
        <dgm:presLayoutVars>
          <dgm:dir/>
          <dgm:resizeHandles val="exact"/>
        </dgm:presLayoutVars>
      </dgm:prSet>
      <dgm:spPr/>
    </dgm:pt>
    <dgm:pt modelId="{95E513DB-1C43-4822-B729-6969D4F1515D}" type="pres">
      <dgm:prSet presAssocID="{994313F8-C460-4386-BD76-33A575E2BF59}" presName="compNode" presStyleCnt="0"/>
      <dgm:spPr/>
    </dgm:pt>
    <dgm:pt modelId="{1749AF02-5042-4D4E-BC88-79FAA9192AB9}" type="pres">
      <dgm:prSet presAssocID="{994313F8-C460-4386-BD76-33A575E2BF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EF352347-FF0F-4F12-AC6E-F80CA627D033}" type="pres">
      <dgm:prSet presAssocID="{994313F8-C460-4386-BD76-33A575E2BF59}" presName="spaceRect" presStyleCnt="0"/>
      <dgm:spPr/>
    </dgm:pt>
    <dgm:pt modelId="{352EEDA1-6956-4476-BE11-0CC752313D6F}" type="pres">
      <dgm:prSet presAssocID="{994313F8-C460-4386-BD76-33A575E2BF59}" presName="textRect" presStyleLbl="revTx" presStyleIdx="0" presStyleCnt="3">
        <dgm:presLayoutVars>
          <dgm:chMax val="1"/>
          <dgm:chPref val="1"/>
        </dgm:presLayoutVars>
      </dgm:prSet>
      <dgm:spPr/>
    </dgm:pt>
    <dgm:pt modelId="{CA6DF2D7-55E3-4EB3-8622-8968E927D16B}" type="pres">
      <dgm:prSet presAssocID="{521FB614-5DD8-4C90-BDA6-8A24FFB60099}" presName="sibTrans" presStyleCnt="0"/>
      <dgm:spPr/>
    </dgm:pt>
    <dgm:pt modelId="{04CD0C69-4770-44EC-9AA8-DF13E32FA648}" type="pres">
      <dgm:prSet presAssocID="{715C6427-B2B6-46F3-9E3F-7557EADBBD7A}" presName="compNode" presStyleCnt="0"/>
      <dgm:spPr/>
    </dgm:pt>
    <dgm:pt modelId="{E447AF40-B331-4E2B-BE7D-40B446E5ECA5}" type="pres">
      <dgm:prSet presAssocID="{715C6427-B2B6-46F3-9E3F-7557EADBBD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93D923F-A8FC-422E-8965-E26CD6A037B4}" type="pres">
      <dgm:prSet presAssocID="{715C6427-B2B6-46F3-9E3F-7557EADBBD7A}" presName="spaceRect" presStyleCnt="0"/>
      <dgm:spPr/>
    </dgm:pt>
    <dgm:pt modelId="{2FBDCCAD-E61E-4D5A-897D-3F7389808E2A}" type="pres">
      <dgm:prSet presAssocID="{715C6427-B2B6-46F3-9E3F-7557EADBBD7A}" presName="textRect" presStyleLbl="revTx" presStyleIdx="1" presStyleCnt="3">
        <dgm:presLayoutVars>
          <dgm:chMax val="1"/>
          <dgm:chPref val="1"/>
        </dgm:presLayoutVars>
      </dgm:prSet>
      <dgm:spPr/>
    </dgm:pt>
    <dgm:pt modelId="{6FBAA433-C3DB-4329-AC86-FF077F8A2263}" type="pres">
      <dgm:prSet presAssocID="{2546C270-E18E-49D6-A425-E602FDEC2692}" presName="sibTrans" presStyleCnt="0"/>
      <dgm:spPr/>
    </dgm:pt>
    <dgm:pt modelId="{CB1CE4A9-FDD2-40DD-ACD4-3C458FC7A161}" type="pres">
      <dgm:prSet presAssocID="{8C08F1BA-2D05-45C9-AA5D-E60C9150B860}" presName="compNode" presStyleCnt="0"/>
      <dgm:spPr/>
    </dgm:pt>
    <dgm:pt modelId="{96CDFCEF-51C3-4CE1-B139-EE4535DE952A}" type="pres">
      <dgm:prSet presAssocID="{8C08F1BA-2D05-45C9-AA5D-E60C9150B8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77EA5B7B-CCAF-4B2F-AF2C-359F122EF224}" type="pres">
      <dgm:prSet presAssocID="{8C08F1BA-2D05-45C9-AA5D-E60C9150B860}" presName="spaceRect" presStyleCnt="0"/>
      <dgm:spPr/>
    </dgm:pt>
    <dgm:pt modelId="{47D2837C-9205-46F4-9498-25323C26DB81}" type="pres">
      <dgm:prSet presAssocID="{8C08F1BA-2D05-45C9-AA5D-E60C9150B860}" presName="textRect" presStyleLbl="revTx" presStyleIdx="2" presStyleCnt="3">
        <dgm:presLayoutVars>
          <dgm:chMax val="1"/>
          <dgm:chPref val="1"/>
        </dgm:presLayoutVars>
      </dgm:prSet>
      <dgm:spPr/>
    </dgm:pt>
  </dgm:ptLst>
  <dgm:cxnLst>
    <dgm:cxn modelId="{3ED57A13-A3E6-4C71-BFD7-B3722B889407}" type="presOf" srcId="{8C08F1BA-2D05-45C9-AA5D-E60C9150B860}" destId="{47D2837C-9205-46F4-9498-25323C26DB81}" srcOrd="0" destOrd="0" presId="urn:microsoft.com/office/officeart/2018/2/layout/IconLabelList"/>
    <dgm:cxn modelId="{9C7F5C3F-020A-4A22-8FFE-3119A7F435DB}" type="presOf" srcId="{715C6427-B2B6-46F3-9E3F-7557EADBBD7A}" destId="{2FBDCCAD-E61E-4D5A-897D-3F7389808E2A}" srcOrd="0" destOrd="0" presId="urn:microsoft.com/office/officeart/2018/2/layout/IconLabelList"/>
    <dgm:cxn modelId="{4991FE66-36FB-4FA7-A449-B69C58BAF981}" type="presOf" srcId="{994313F8-C460-4386-BD76-33A575E2BF59}" destId="{352EEDA1-6956-4476-BE11-0CC752313D6F}" srcOrd="0" destOrd="0" presId="urn:microsoft.com/office/officeart/2018/2/layout/IconLabelList"/>
    <dgm:cxn modelId="{B39A8583-9137-446D-B8D9-208018804C52}" srcId="{2E0E2295-D2E9-49FC-90DF-6EFECA3E3FB3}" destId="{715C6427-B2B6-46F3-9E3F-7557EADBBD7A}" srcOrd="1" destOrd="0" parTransId="{B3A6AA69-43A3-42D5-8B2D-DCA61038E222}" sibTransId="{2546C270-E18E-49D6-A425-E602FDEC2692}"/>
    <dgm:cxn modelId="{2A734D8D-CFB4-4F9F-ABE3-606B4955F4D0}" srcId="{2E0E2295-D2E9-49FC-90DF-6EFECA3E3FB3}" destId="{8C08F1BA-2D05-45C9-AA5D-E60C9150B860}" srcOrd="2" destOrd="0" parTransId="{9D9D01E9-C847-4C04-845D-6463BC2C80B6}" sibTransId="{891F6102-B17C-43EA-A60F-BE2DE289774E}"/>
    <dgm:cxn modelId="{4BB883A0-27FA-499B-A901-A15727780AA2}" srcId="{2E0E2295-D2E9-49FC-90DF-6EFECA3E3FB3}" destId="{994313F8-C460-4386-BD76-33A575E2BF59}" srcOrd="0" destOrd="0" parTransId="{B1375C9C-A283-4E5D-A154-FC4A3AF4445E}" sibTransId="{521FB614-5DD8-4C90-BDA6-8A24FFB60099}"/>
    <dgm:cxn modelId="{A042EAC7-0F68-435F-AB59-6AC0220887AA}" type="presOf" srcId="{2E0E2295-D2E9-49FC-90DF-6EFECA3E3FB3}" destId="{4B4E5DED-48DF-407D-802C-39DF048AA961}" srcOrd="0" destOrd="0" presId="urn:microsoft.com/office/officeart/2018/2/layout/IconLabelList"/>
    <dgm:cxn modelId="{3705D002-0689-4EDC-B3E0-8AA7E872F597}" type="presParOf" srcId="{4B4E5DED-48DF-407D-802C-39DF048AA961}" destId="{95E513DB-1C43-4822-B729-6969D4F1515D}" srcOrd="0" destOrd="0" presId="urn:microsoft.com/office/officeart/2018/2/layout/IconLabelList"/>
    <dgm:cxn modelId="{51239DB5-284A-4043-8629-4782D2307B44}" type="presParOf" srcId="{95E513DB-1C43-4822-B729-6969D4F1515D}" destId="{1749AF02-5042-4D4E-BC88-79FAA9192AB9}" srcOrd="0" destOrd="0" presId="urn:microsoft.com/office/officeart/2018/2/layout/IconLabelList"/>
    <dgm:cxn modelId="{73F22B8D-F41C-40F6-B433-CDA3946552DC}" type="presParOf" srcId="{95E513DB-1C43-4822-B729-6969D4F1515D}" destId="{EF352347-FF0F-4F12-AC6E-F80CA627D033}" srcOrd="1" destOrd="0" presId="urn:microsoft.com/office/officeart/2018/2/layout/IconLabelList"/>
    <dgm:cxn modelId="{6E1E5EF6-8707-456E-93D2-345D498A378A}" type="presParOf" srcId="{95E513DB-1C43-4822-B729-6969D4F1515D}" destId="{352EEDA1-6956-4476-BE11-0CC752313D6F}" srcOrd="2" destOrd="0" presId="urn:microsoft.com/office/officeart/2018/2/layout/IconLabelList"/>
    <dgm:cxn modelId="{4CA8B817-EA05-4F6D-ABF1-F2495193E8E4}" type="presParOf" srcId="{4B4E5DED-48DF-407D-802C-39DF048AA961}" destId="{CA6DF2D7-55E3-4EB3-8622-8968E927D16B}" srcOrd="1" destOrd="0" presId="urn:microsoft.com/office/officeart/2018/2/layout/IconLabelList"/>
    <dgm:cxn modelId="{6C9DDC77-CA2C-4047-8567-6BD4F0DB464A}" type="presParOf" srcId="{4B4E5DED-48DF-407D-802C-39DF048AA961}" destId="{04CD0C69-4770-44EC-9AA8-DF13E32FA648}" srcOrd="2" destOrd="0" presId="urn:microsoft.com/office/officeart/2018/2/layout/IconLabelList"/>
    <dgm:cxn modelId="{F6B56BC0-DC1F-4890-A186-3A3CE7F23172}" type="presParOf" srcId="{04CD0C69-4770-44EC-9AA8-DF13E32FA648}" destId="{E447AF40-B331-4E2B-BE7D-40B446E5ECA5}" srcOrd="0" destOrd="0" presId="urn:microsoft.com/office/officeart/2018/2/layout/IconLabelList"/>
    <dgm:cxn modelId="{5034AE77-2BC2-454A-A23E-153590B33B85}" type="presParOf" srcId="{04CD0C69-4770-44EC-9AA8-DF13E32FA648}" destId="{793D923F-A8FC-422E-8965-E26CD6A037B4}" srcOrd="1" destOrd="0" presId="urn:microsoft.com/office/officeart/2018/2/layout/IconLabelList"/>
    <dgm:cxn modelId="{53C4F2DB-9204-41E6-9C42-634442862F20}" type="presParOf" srcId="{04CD0C69-4770-44EC-9AA8-DF13E32FA648}" destId="{2FBDCCAD-E61E-4D5A-897D-3F7389808E2A}" srcOrd="2" destOrd="0" presId="urn:microsoft.com/office/officeart/2018/2/layout/IconLabelList"/>
    <dgm:cxn modelId="{DAD9A1FC-DB71-43D1-8582-2F0AFFF176F2}" type="presParOf" srcId="{4B4E5DED-48DF-407D-802C-39DF048AA961}" destId="{6FBAA433-C3DB-4329-AC86-FF077F8A2263}" srcOrd="3" destOrd="0" presId="urn:microsoft.com/office/officeart/2018/2/layout/IconLabelList"/>
    <dgm:cxn modelId="{D2AE895D-8213-496E-930B-51E367C15D8F}" type="presParOf" srcId="{4B4E5DED-48DF-407D-802C-39DF048AA961}" destId="{CB1CE4A9-FDD2-40DD-ACD4-3C458FC7A161}" srcOrd="4" destOrd="0" presId="urn:microsoft.com/office/officeart/2018/2/layout/IconLabelList"/>
    <dgm:cxn modelId="{F5F2E503-F946-4CD4-8A46-EBA065A89DC2}" type="presParOf" srcId="{CB1CE4A9-FDD2-40DD-ACD4-3C458FC7A161}" destId="{96CDFCEF-51C3-4CE1-B139-EE4535DE952A}" srcOrd="0" destOrd="0" presId="urn:microsoft.com/office/officeart/2018/2/layout/IconLabelList"/>
    <dgm:cxn modelId="{2F54F719-4B91-47D7-A9B0-9A0D8247F74D}" type="presParOf" srcId="{CB1CE4A9-FDD2-40DD-ACD4-3C458FC7A161}" destId="{77EA5B7B-CCAF-4B2F-AF2C-359F122EF224}" srcOrd="1" destOrd="0" presId="urn:microsoft.com/office/officeart/2018/2/layout/IconLabelList"/>
    <dgm:cxn modelId="{74EE974F-5DC6-4A1B-9ECB-C61FE2A21E82}" type="presParOf" srcId="{CB1CE4A9-FDD2-40DD-ACD4-3C458FC7A161}" destId="{47D2837C-9205-46F4-9498-25323C26DB8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AF02-5042-4D4E-BC88-79FAA9192AB9}">
      <dsp:nvSpPr>
        <dsp:cNvPr id="0" name=""/>
        <dsp:cNvSpPr/>
      </dsp:nvSpPr>
      <dsp:spPr>
        <a:xfrm>
          <a:off x="710467" y="24943"/>
          <a:ext cx="730898" cy="730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EEDA1-6956-4476-BE11-0CC752313D6F}">
      <dsp:nvSpPr>
        <dsp:cNvPr id="0" name=""/>
        <dsp:cNvSpPr/>
      </dsp:nvSpPr>
      <dsp:spPr>
        <a:xfrm>
          <a:off x="263807" y="1253405"/>
          <a:ext cx="1624218" cy="208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 his "De Vulgari Eloquentia" (On Eloquence in the Vernacular), Dante</a:t>
          </a:r>
        </a:p>
      </dsp:txBody>
      <dsp:txXfrm>
        <a:off x="263807" y="1253405"/>
        <a:ext cx="1624218" cy="2088485"/>
      </dsp:txXfrm>
    </dsp:sp>
    <dsp:sp modelId="{E447AF40-B331-4E2B-BE7D-40B446E5ECA5}">
      <dsp:nvSpPr>
        <dsp:cNvPr id="0" name=""/>
        <dsp:cNvSpPr/>
      </dsp:nvSpPr>
      <dsp:spPr>
        <a:xfrm>
          <a:off x="2618924" y="24943"/>
          <a:ext cx="730898" cy="730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BDCCAD-E61E-4D5A-897D-3F7389808E2A}">
      <dsp:nvSpPr>
        <dsp:cNvPr id="0" name=""/>
        <dsp:cNvSpPr/>
      </dsp:nvSpPr>
      <dsp:spPr>
        <a:xfrm>
          <a:off x="2172264" y="1253405"/>
          <a:ext cx="1624218" cy="208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engaged in literary criticism by critiquing the work of other contemporary poets. He sought to elevate the status of the Italian language and literature while critiquing the excesses and superficiality of certain poetic styles.</a:t>
          </a:r>
        </a:p>
      </dsp:txBody>
      <dsp:txXfrm>
        <a:off x="2172264" y="1253405"/>
        <a:ext cx="1624218" cy="2088485"/>
      </dsp:txXfrm>
    </dsp:sp>
    <dsp:sp modelId="{96CDFCEF-51C3-4CE1-B139-EE4535DE952A}">
      <dsp:nvSpPr>
        <dsp:cNvPr id="0" name=""/>
        <dsp:cNvSpPr/>
      </dsp:nvSpPr>
      <dsp:spPr>
        <a:xfrm>
          <a:off x="4527381" y="24943"/>
          <a:ext cx="730898" cy="730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2837C-9205-46F4-9498-25323C26DB81}">
      <dsp:nvSpPr>
        <dsp:cNvPr id="0" name=""/>
        <dsp:cNvSpPr/>
      </dsp:nvSpPr>
      <dsp:spPr>
        <a:xfrm>
          <a:off x="4080721" y="1253405"/>
          <a:ext cx="1624218" cy="208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While Dante's direct writings on literary criticism might be limited, his poetic masterpiece "The Divine Comedy" serves as a testament to his profound understanding of literature's potential for moral and intellectual impact. Through his innovative use of language, allegory, and symbolism, Dante has left an indelible mark on the development of literature and literary criticism in the Western tradition.</a:t>
          </a:r>
        </a:p>
      </dsp:txBody>
      <dsp:txXfrm>
        <a:off x="4080721" y="1253405"/>
        <a:ext cx="1624218" cy="208848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87DC7B-5F3C-4AC8-93C0-4EC292218A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62CBEBF5-1E46-4664-A99F-76610B7A0E20}"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6677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7DC7B-5F3C-4AC8-93C0-4EC292218A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229932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7DC7B-5F3C-4AC8-93C0-4EC292218A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114234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7DC7B-5F3C-4AC8-93C0-4EC292218A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EBF5-1E46-4664-A99F-76610B7A0E20}"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204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7DC7B-5F3C-4AC8-93C0-4EC292218A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EBF5-1E46-4664-A99F-76610B7A0E20}"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5264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7DC7B-5F3C-4AC8-93C0-4EC292218AB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BEBF5-1E46-4664-A99F-76610B7A0E20}"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9022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7DC7B-5F3C-4AC8-93C0-4EC292218AB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31070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87DC7B-5F3C-4AC8-93C0-4EC292218AB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386611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E87DC7B-5F3C-4AC8-93C0-4EC292218AB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132426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87DC7B-5F3C-4AC8-93C0-4EC292218AB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269458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87DC7B-5F3C-4AC8-93C0-4EC292218AB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BEBF5-1E46-4664-A99F-76610B7A0E20}" type="slidenum">
              <a:rPr lang="en-US" smtClean="0"/>
              <a:t>‹#›</a:t>
            </a:fld>
            <a:endParaRPr lang="en-US"/>
          </a:p>
        </p:txBody>
      </p:sp>
    </p:spTree>
    <p:extLst>
      <p:ext uri="{BB962C8B-B14F-4D97-AF65-F5344CB8AC3E}">
        <p14:creationId xmlns:p14="http://schemas.microsoft.com/office/powerpoint/2010/main" val="294026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E87DC7B-5F3C-4AC8-93C0-4EC292218AB8}" type="datetimeFigureOut">
              <a:rPr lang="en-US" smtClean="0"/>
              <a:t>8/3/2023</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2CBEBF5-1E46-4664-A99F-76610B7A0E20}" type="slidenum">
              <a:rPr lang="en-US" smtClean="0"/>
              <a:t>‹#›</a:t>
            </a:fld>
            <a:endParaRPr lang="en-US"/>
          </a:p>
        </p:txBody>
      </p:sp>
    </p:spTree>
    <p:extLst>
      <p:ext uri="{BB962C8B-B14F-4D97-AF65-F5344CB8AC3E}">
        <p14:creationId xmlns:p14="http://schemas.microsoft.com/office/powerpoint/2010/main" val="7314910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5" name="Picture 4">
            <a:extLst>
              <a:ext uri="{FF2B5EF4-FFF2-40B4-BE49-F238E27FC236}">
                <a16:creationId xmlns:a16="http://schemas.microsoft.com/office/drawing/2014/main" id="{0D00642F-D27D-1878-468F-2FF0D8CAF32D}"/>
              </a:ext>
            </a:extLst>
          </p:cNvPr>
          <p:cNvPicPr>
            <a:picLocks noChangeAspect="1"/>
          </p:cNvPicPr>
          <p:nvPr/>
        </p:nvPicPr>
        <p:blipFill rotWithShape="1">
          <a:blip r:embed="rId3">
            <a:alphaModFix amt="35000"/>
          </a:blip>
          <a:srcRect l="27335" r="1" b="1"/>
          <a:stretch/>
        </p:blipFill>
        <p:spPr>
          <a:xfrm>
            <a:off x="14973" y="-2"/>
            <a:ext cx="9143772" cy="6858000"/>
          </a:xfrm>
          <a:prstGeom prst="rect">
            <a:avLst/>
          </a:prstGeom>
        </p:spPr>
      </p:pic>
      <p:pic>
        <p:nvPicPr>
          <p:cNvPr id="13" name="Picture 12">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
        <p:nvSpPr>
          <p:cNvPr id="2" name="Title 1"/>
          <p:cNvSpPr>
            <a:spLocks noGrp="1"/>
          </p:cNvSpPr>
          <p:nvPr>
            <p:ph type="ctrTitle"/>
          </p:nvPr>
        </p:nvSpPr>
        <p:spPr>
          <a:xfrm>
            <a:off x="1719040" y="3428998"/>
            <a:ext cx="4362018" cy="2623459"/>
          </a:xfrm>
        </p:spPr>
        <p:txBody>
          <a:bodyPr>
            <a:normAutofit/>
          </a:bodyPr>
          <a:lstStyle/>
          <a:p>
            <a:r>
              <a:rPr lang="en-US" sz="5700"/>
              <a:t>Literary Criticism </a:t>
            </a:r>
            <a:br>
              <a:rPr lang="en-US" sz="5700"/>
            </a:br>
            <a:r>
              <a:rPr lang="en-US" sz="5700"/>
              <a:t>(BA-TY)</a:t>
            </a:r>
          </a:p>
        </p:txBody>
      </p:sp>
      <p:sp>
        <p:nvSpPr>
          <p:cNvPr id="3" name="Subtitle 2"/>
          <p:cNvSpPr>
            <a:spLocks noGrp="1"/>
          </p:cNvSpPr>
          <p:nvPr>
            <p:ph type="subTitle" idx="1"/>
          </p:nvPr>
        </p:nvSpPr>
        <p:spPr>
          <a:xfrm>
            <a:off x="1838319" y="2268786"/>
            <a:ext cx="4257486" cy="1160213"/>
          </a:xfrm>
        </p:spPr>
        <p:txBody>
          <a:bodyPr>
            <a:normAutofit/>
          </a:bodyPr>
          <a:lstStyle/>
          <a:p>
            <a:pPr>
              <a:lnSpc>
                <a:spcPct val="110000"/>
              </a:lnSpc>
            </a:pPr>
            <a:r>
              <a:rPr lang="en-US" dirty="0"/>
              <a:t>Dr. </a:t>
            </a:r>
            <a:r>
              <a:rPr lang="en-US"/>
              <a:t>Nirmala</a:t>
            </a:r>
            <a:r>
              <a:rPr lang="en-US" dirty="0"/>
              <a:t> S. </a:t>
            </a:r>
            <a:r>
              <a:rPr lang="en-US"/>
              <a:t>Padmavat</a:t>
            </a:r>
          </a:p>
          <a:p>
            <a:pPr>
              <a:lnSpc>
                <a:spcPct val="110000"/>
              </a:lnSpc>
            </a:pPr>
            <a:r>
              <a:rPr lang="en-US" dirty="0"/>
              <a:t>Director, IQAC</a:t>
            </a:r>
            <a:endParaRPr lang="en-US"/>
          </a:p>
          <a:p>
            <a:pPr>
              <a:lnSpc>
                <a:spcPct val="110000"/>
              </a:lnSpc>
            </a:pPr>
            <a:r>
              <a:rPr lang="en-US"/>
              <a:t>Nutan</a:t>
            </a:r>
            <a:r>
              <a:rPr lang="en-US" dirty="0"/>
              <a:t> </a:t>
            </a:r>
            <a:r>
              <a:rPr lang="en-US"/>
              <a:t>Mahavidyalaya</a:t>
            </a:r>
            <a:r>
              <a:rPr lang="en-US" dirty="0"/>
              <a:t>, </a:t>
            </a:r>
            <a:r>
              <a:rPr lang="en-US"/>
              <a:t>Selu</a:t>
            </a:r>
          </a:p>
        </p:txBody>
      </p:sp>
      <p:sp>
        <p:nvSpPr>
          <p:cNvPr id="15" name="Rectangle 14">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2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3333" y="808056"/>
            <a:ext cx="2489535" cy="1077229"/>
          </a:xfrm>
        </p:spPr>
        <p:txBody>
          <a:bodyPr>
            <a:normAutofit/>
          </a:bodyPr>
          <a:lstStyle/>
          <a:p>
            <a:pPr algn="l"/>
            <a:r>
              <a:rPr lang="en-US" b="1" dirty="0"/>
              <a:t>The Power of Literature</a:t>
            </a:r>
            <a:endParaRPr lang="en-US"/>
          </a:p>
        </p:txBody>
      </p:sp>
      <p:sp>
        <p:nvSpPr>
          <p:cNvPr id="3" name="Content Placeholder 2"/>
          <p:cNvSpPr>
            <a:spLocks noGrp="1"/>
          </p:cNvSpPr>
          <p:nvPr>
            <p:ph idx="1"/>
          </p:nvPr>
        </p:nvSpPr>
        <p:spPr>
          <a:xfrm>
            <a:off x="1473333" y="2052116"/>
            <a:ext cx="2489535" cy="3997828"/>
          </a:xfrm>
        </p:spPr>
        <p:txBody>
          <a:bodyPr>
            <a:normAutofit/>
          </a:bodyPr>
          <a:lstStyle/>
          <a:p>
            <a:r>
              <a:rPr lang="en-US" sz="1600"/>
              <a:t>Dante believed that literature, particularly poetry, had the ability to convey profound truths and shape the minds and hearts of readers. His work aimed to inspire moral growth, intellectual contemplation, and spiritual reflection in his audience.</a:t>
            </a:r>
          </a:p>
          <a:p>
            <a:endParaRPr lang="en-US" sz="1600"/>
          </a:p>
        </p:txBody>
      </p:sp>
      <p:pic>
        <p:nvPicPr>
          <p:cNvPr id="5" name="Picture 4" descr="One glowing light bulb in sea of unlit bulbs">
            <a:extLst>
              <a:ext uri="{FF2B5EF4-FFF2-40B4-BE49-F238E27FC236}">
                <a16:creationId xmlns:a16="http://schemas.microsoft.com/office/drawing/2014/main" id="{85E0144B-62B9-5A99-E87B-04A123C0ABF6}"/>
              </a:ext>
            </a:extLst>
          </p:cNvPr>
          <p:cNvPicPr>
            <a:picLocks noChangeAspect="1"/>
          </p:cNvPicPr>
          <p:nvPr/>
        </p:nvPicPr>
        <p:blipFill rotWithShape="1">
          <a:blip r:embed="rId5"/>
          <a:srcRect l="30699" r="25925"/>
          <a:stretch/>
        </p:blipFill>
        <p:spPr>
          <a:xfrm>
            <a:off x="4572407" y="227"/>
            <a:ext cx="3966283" cy="6858000"/>
          </a:xfrm>
          <a:prstGeom prst="rect">
            <a:avLst/>
          </a:prstGeom>
          <a:ln w="12700">
            <a:solidFill>
              <a:schemeClr val="tx1"/>
            </a:solidFill>
          </a:ln>
        </p:spPr>
      </p:pic>
      <p:sp>
        <p:nvSpPr>
          <p:cNvPr id="21" name="Rectangle 20">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6939"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64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3333" y="808056"/>
            <a:ext cx="2489535" cy="1077229"/>
          </a:xfrm>
        </p:spPr>
        <p:txBody>
          <a:bodyPr>
            <a:normAutofit/>
          </a:bodyPr>
          <a:lstStyle/>
          <a:p>
            <a:pPr algn="l"/>
            <a:r>
              <a:rPr lang="en-US" b="1" dirty="0"/>
              <a:t>The Role of the Poet</a:t>
            </a:r>
            <a:endParaRPr lang="en-US"/>
          </a:p>
        </p:txBody>
      </p:sp>
      <p:sp>
        <p:nvSpPr>
          <p:cNvPr id="3" name="Content Placeholder 2"/>
          <p:cNvSpPr>
            <a:spLocks noGrp="1"/>
          </p:cNvSpPr>
          <p:nvPr>
            <p:ph idx="1"/>
          </p:nvPr>
        </p:nvSpPr>
        <p:spPr>
          <a:xfrm>
            <a:off x="1473333" y="2052116"/>
            <a:ext cx="2489535" cy="3997828"/>
          </a:xfrm>
        </p:spPr>
        <p:txBody>
          <a:bodyPr>
            <a:normAutofit/>
          </a:bodyPr>
          <a:lstStyle/>
          <a:p>
            <a:r>
              <a:rPr lang="en-US" sz="1600"/>
              <a:t>Dante envisioned the poet as a guide and teacher, leading readers on a journey of discovery through their words. He saw the poet's role as not just a creative artist but also a moral authority, imparting wisdom and insight through their work.</a:t>
            </a:r>
          </a:p>
        </p:txBody>
      </p:sp>
      <p:pic>
        <p:nvPicPr>
          <p:cNvPr id="5" name="Picture 4" descr="Yellow paper ship leading among white ships">
            <a:extLst>
              <a:ext uri="{FF2B5EF4-FFF2-40B4-BE49-F238E27FC236}">
                <a16:creationId xmlns:a16="http://schemas.microsoft.com/office/drawing/2014/main" id="{9A69BF1B-25E9-BCBD-1674-B82CA3C91FF1}"/>
              </a:ext>
            </a:extLst>
          </p:cNvPr>
          <p:cNvPicPr>
            <a:picLocks noChangeAspect="1"/>
          </p:cNvPicPr>
          <p:nvPr/>
        </p:nvPicPr>
        <p:blipFill rotWithShape="1">
          <a:blip r:embed="rId5"/>
          <a:srcRect l="52402" r="8993" b="-2"/>
          <a:stretch/>
        </p:blipFill>
        <p:spPr>
          <a:xfrm>
            <a:off x="4572407" y="227"/>
            <a:ext cx="3966283" cy="6858000"/>
          </a:xfrm>
          <a:prstGeom prst="rect">
            <a:avLst/>
          </a:prstGeom>
          <a:ln w="12700">
            <a:solidFill>
              <a:schemeClr val="tx1"/>
            </a:solidFill>
          </a:ln>
        </p:spPr>
      </p:pic>
      <p:sp>
        <p:nvSpPr>
          <p:cNvPr id="21" name="Rectangle 20">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6939"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84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8856" y="808056"/>
            <a:ext cx="5968748" cy="1077229"/>
          </a:xfrm>
        </p:spPr>
        <p:txBody>
          <a:bodyPr>
            <a:normAutofit/>
          </a:bodyPr>
          <a:lstStyle/>
          <a:p>
            <a:pPr algn="l"/>
            <a:r>
              <a:rPr lang="en-US" b="1"/>
              <a:t>Criticism of Rival Poets:</a:t>
            </a:r>
            <a:endParaRPr lang="en-US"/>
          </a:p>
        </p:txBody>
      </p:sp>
      <p:graphicFrame>
        <p:nvGraphicFramePr>
          <p:cNvPr id="7" name="Content Placeholder 2">
            <a:extLst>
              <a:ext uri="{FF2B5EF4-FFF2-40B4-BE49-F238E27FC236}">
                <a16:creationId xmlns:a16="http://schemas.microsoft.com/office/drawing/2014/main" id="{47F5DD20-E8F9-5EE6-4A58-3C1CDCA09042}"/>
              </a:ext>
            </a:extLst>
          </p:cNvPr>
          <p:cNvGraphicFramePr>
            <a:graphicFrameLocks noGrp="1"/>
          </p:cNvGraphicFramePr>
          <p:nvPr>
            <p:ph idx="1"/>
            <p:extLst>
              <p:ext uri="{D42A27DB-BD31-4B8C-83A1-F6EECF244321}">
                <p14:modId xmlns:p14="http://schemas.microsoft.com/office/powerpoint/2010/main" val="396779316"/>
              </p:ext>
            </p:extLst>
          </p:nvPr>
        </p:nvGraphicFramePr>
        <p:xfrm>
          <a:off x="1958856" y="2367883"/>
          <a:ext cx="5968747"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934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25"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6"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1087" y="808056"/>
            <a:ext cx="2268542" cy="1249344"/>
          </a:xfrm>
        </p:spPr>
        <p:txBody>
          <a:bodyPr>
            <a:normAutofit/>
          </a:bodyPr>
          <a:lstStyle/>
          <a:p>
            <a:pPr algn="l"/>
            <a:r>
              <a:rPr lang="en-US" sz="2400" b="1"/>
              <a:t>Conclusion</a:t>
            </a:r>
            <a:endParaRPr lang="en-US" sz="2400"/>
          </a:p>
        </p:txBody>
      </p:sp>
      <p:pic>
        <p:nvPicPr>
          <p:cNvPr id="28" name="Picture 4" descr="White bulbs with a yellow one standing out">
            <a:extLst>
              <a:ext uri="{FF2B5EF4-FFF2-40B4-BE49-F238E27FC236}">
                <a16:creationId xmlns:a16="http://schemas.microsoft.com/office/drawing/2014/main" id="{6355AB6D-49BA-03E8-48AE-CFD5A2DB6A9D}"/>
              </a:ext>
            </a:extLst>
          </p:cNvPr>
          <p:cNvPicPr>
            <a:picLocks noChangeAspect="1"/>
          </p:cNvPicPr>
          <p:nvPr/>
        </p:nvPicPr>
        <p:blipFill rotWithShape="1">
          <a:blip r:embed="rId5"/>
          <a:srcRect l="21735" r="37605" b="-2"/>
          <a:stretch/>
        </p:blipFill>
        <p:spPr>
          <a:xfrm>
            <a:off x="754050" y="227"/>
            <a:ext cx="4177361" cy="6858000"/>
          </a:xfrm>
          <a:prstGeom prst="rect">
            <a:avLst/>
          </a:prstGeom>
          <a:ln w="12700">
            <a:solidFill>
              <a:schemeClr val="tx1"/>
            </a:solidFill>
          </a:ln>
        </p:spPr>
      </p:pic>
      <p:sp>
        <p:nvSpPr>
          <p:cNvPr id="2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70078" y="2200275"/>
            <a:ext cx="2259551" cy="3849669"/>
          </a:xfrm>
        </p:spPr>
        <p:txBody>
          <a:bodyPr>
            <a:normAutofit/>
          </a:bodyPr>
          <a:lstStyle/>
          <a:p>
            <a:pPr>
              <a:lnSpc>
                <a:spcPct val="110000"/>
              </a:lnSpc>
            </a:pPr>
            <a:r>
              <a:rPr lang="en-US" sz="900"/>
              <a:t>"The Divine Comedy" is an allegorical journey through Hell (Inferno), Purgatory (Purgatorio), and Heaven (Paradiso), and it contains elements of social and political commentary, moral reflections, and theological insights. However, it is not a formal treatise on literary criticism or a systematic exploration of literary theory. Dante's contributions to literature and literary criticism primarily lie in his use of the Italian vernacular, the allegorical structure of his poem, and his exploration of complex moral and philosophical themes. These aspects of his work have had a significant impact on the development of Italian literature and the broader literary tradition.</a:t>
            </a:r>
          </a:p>
          <a:p>
            <a:pPr>
              <a:lnSpc>
                <a:spcPct val="110000"/>
              </a:lnSpc>
            </a:pPr>
            <a:endParaRPr lang="en-US" sz="900"/>
          </a:p>
        </p:txBody>
      </p:sp>
      <p:sp>
        <p:nvSpPr>
          <p:cNvPr id="30"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2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84362B-1BC2-4D61-BBC1-75E5AFB9E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7FEC87D-B560-4AA1-90A4-F9F1D5A945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E9CBAC3D-8976-47FF-8E03-C8D4BDB358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469431F3-C8DA-4F3D-BC23-56FBCBBB7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6FB8F0-8565-4EC3-917D-22A0CFB55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7205" y="0"/>
            <a:ext cx="489367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nket on the earth">
            <a:extLst>
              <a:ext uri="{FF2B5EF4-FFF2-40B4-BE49-F238E27FC236}">
                <a16:creationId xmlns:a16="http://schemas.microsoft.com/office/drawing/2014/main" id="{B488AB74-3F5C-32DC-CBA2-82A0072CF128}"/>
              </a:ext>
            </a:extLst>
          </p:cNvPr>
          <p:cNvPicPr>
            <a:picLocks noChangeAspect="1"/>
          </p:cNvPicPr>
          <p:nvPr/>
        </p:nvPicPr>
        <p:blipFill rotWithShape="1">
          <a:blip r:embed="rId5"/>
          <a:srcRect l="42231" r="29626" b="-2"/>
          <a:stretch/>
        </p:blipFill>
        <p:spPr>
          <a:xfrm>
            <a:off x="755820" y="227"/>
            <a:ext cx="2891384" cy="6858000"/>
          </a:xfrm>
          <a:prstGeom prst="rect">
            <a:avLst/>
          </a:prstGeom>
          <a:ln w="12700">
            <a:solidFill>
              <a:schemeClr val="tx1"/>
            </a:solidFill>
          </a:ln>
        </p:spPr>
      </p:pic>
      <p:sp>
        <p:nvSpPr>
          <p:cNvPr id="19" name="Rectangle 18">
            <a:extLst>
              <a:ext uri="{FF2B5EF4-FFF2-40B4-BE49-F238E27FC236}">
                <a16:creationId xmlns:a16="http://schemas.microsoft.com/office/drawing/2014/main" id="{90E85565-5837-4630-B749-8EB5508C9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70138" y="3428998"/>
            <a:ext cx="3558838" cy="2268559"/>
          </a:xfrm>
        </p:spPr>
        <p:txBody>
          <a:bodyPr>
            <a:normAutofit/>
          </a:bodyPr>
          <a:lstStyle/>
          <a:p>
            <a:r>
              <a:rPr lang="en-US" b="1" dirty="0"/>
              <a:t>Early Life</a:t>
            </a:r>
            <a:endParaRPr lang="en-US" dirty="0"/>
          </a:p>
        </p:txBody>
      </p:sp>
      <p:sp>
        <p:nvSpPr>
          <p:cNvPr id="3" name="Subtitle 2"/>
          <p:cNvSpPr>
            <a:spLocks noGrp="1"/>
          </p:cNvSpPr>
          <p:nvPr>
            <p:ph type="subTitle" idx="1"/>
          </p:nvPr>
        </p:nvSpPr>
        <p:spPr>
          <a:xfrm>
            <a:off x="4499403" y="2268786"/>
            <a:ext cx="3429573" cy="1160213"/>
          </a:xfrm>
        </p:spPr>
        <p:txBody>
          <a:bodyPr>
            <a:noAutofit/>
          </a:bodyPr>
          <a:lstStyle/>
          <a:p>
            <a:pPr>
              <a:lnSpc>
                <a:spcPct val="110000"/>
              </a:lnSpc>
            </a:pPr>
            <a:r>
              <a:rPr lang="en-US" sz="1100" dirty="0"/>
              <a:t>Dante Alighieri, often referred to simply as Dante, was an Italian poet, philosopher, and political thinker of the late Middle Ages. He is best known for his epic poem "The Divine Comedy."   Dante Alighieri was born in Florence, Italy, around 1265. The exact date of his birth remains uncertain.  He came from a family of minor nobility and received a good education, studying grammar, rhetoric, and philosophy. As a young man, Dante was deeply influenced by the works of ancient Roman writers, especially Virgil and Cicero, as well as the troubadour poetry of the time.</a:t>
            </a:r>
          </a:p>
          <a:p>
            <a:pPr>
              <a:lnSpc>
                <a:spcPct val="110000"/>
              </a:lnSpc>
            </a:pPr>
            <a:endParaRPr lang="en-US" sz="1100" dirty="0"/>
          </a:p>
        </p:txBody>
      </p:sp>
      <p:sp>
        <p:nvSpPr>
          <p:cNvPr id="21" name="Rectangle 20">
            <a:extLst>
              <a:ext uri="{FF2B5EF4-FFF2-40B4-BE49-F238E27FC236}">
                <a16:creationId xmlns:a16="http://schemas.microsoft.com/office/drawing/2014/main" id="{13756D9B-712D-4066-9D24-053A5EF2E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87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1087" y="808056"/>
            <a:ext cx="2268542" cy="1249344"/>
          </a:xfrm>
        </p:spPr>
        <p:txBody>
          <a:bodyPr>
            <a:normAutofit/>
          </a:bodyPr>
          <a:lstStyle/>
          <a:p>
            <a:pPr algn="l"/>
            <a:r>
              <a:rPr lang="en-US" sz="2400" b="1"/>
              <a:t>Literary Work</a:t>
            </a:r>
            <a:endParaRPr lang="en-US" sz="2400"/>
          </a:p>
        </p:txBody>
      </p:sp>
      <p:pic>
        <p:nvPicPr>
          <p:cNvPr id="5" name="Picture 4" descr="White stones balanced in a stack">
            <a:extLst>
              <a:ext uri="{FF2B5EF4-FFF2-40B4-BE49-F238E27FC236}">
                <a16:creationId xmlns:a16="http://schemas.microsoft.com/office/drawing/2014/main" id="{443FF63A-E18E-E08E-A2C4-03917B044569}"/>
              </a:ext>
            </a:extLst>
          </p:cNvPr>
          <p:cNvPicPr>
            <a:picLocks noChangeAspect="1"/>
          </p:cNvPicPr>
          <p:nvPr/>
        </p:nvPicPr>
        <p:blipFill rotWithShape="1">
          <a:blip r:embed="rId5"/>
          <a:srcRect l="56949" r="2391" b="-2"/>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70078" y="2200275"/>
            <a:ext cx="2259551" cy="3849669"/>
          </a:xfrm>
        </p:spPr>
        <p:txBody>
          <a:bodyPr>
            <a:normAutofit/>
          </a:bodyPr>
          <a:lstStyle/>
          <a:p>
            <a:pPr>
              <a:lnSpc>
                <a:spcPct val="110000"/>
              </a:lnSpc>
            </a:pPr>
            <a:r>
              <a:rPr lang="en-US" sz="800"/>
              <a:t>Dante's most renowned literary work is "The Divine Comedy" (La Divina Commedia). It is a monumental poem consisting of three parts: "Inferno" (Hell), "Purgatorio" (Purgatory), and "Paradiso" (Heaven).</a:t>
            </a:r>
          </a:p>
          <a:p>
            <a:pPr>
              <a:lnSpc>
                <a:spcPct val="110000"/>
              </a:lnSpc>
            </a:pPr>
            <a:r>
              <a:rPr lang="en-US" sz="800"/>
              <a:t>    "The Divine Comedy" is an allegorical journey through the afterlife, where Dante, the protagonist, travels through Hell, Purgatory, and Heaven, guided by the poet Virgil and later by his idealized love, Beatrice.   The poem is not only a spiritual and theological exploration but also a profound reflection on human nature, politics, and the divine order of the universe.   Written in the Tuscan vernacular (common Italian), "The Divine Comedy" played a significant role in establishing the Italian language as a literary medium and contributed to the development of modern Italian literature.</a:t>
            </a:r>
          </a:p>
          <a:p>
            <a:pPr>
              <a:lnSpc>
                <a:spcPct val="110000"/>
              </a:lnSpc>
            </a:pPr>
            <a:endParaRPr lang="en-US" sz="800"/>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9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music sheets folded to form a heart shape">
            <a:extLst>
              <a:ext uri="{FF2B5EF4-FFF2-40B4-BE49-F238E27FC236}">
                <a16:creationId xmlns:a16="http://schemas.microsoft.com/office/drawing/2014/main" id="{DEAEBF65-E58D-C276-6FAB-5A83C2E77917}"/>
              </a:ext>
            </a:extLst>
          </p:cNvPr>
          <p:cNvPicPr>
            <a:picLocks noChangeAspect="1"/>
          </p:cNvPicPr>
          <p:nvPr/>
        </p:nvPicPr>
        <p:blipFill rotWithShape="1">
          <a:blip r:embed="rId2">
            <a:duotone>
              <a:schemeClr val="bg2">
                <a:shade val="45000"/>
                <a:satMod val="135000"/>
              </a:schemeClr>
              <a:prstClr val="white"/>
            </a:duotone>
            <a:alphaModFix amt="25000"/>
          </a:blip>
          <a:srcRect l="11002" r="-1" b="-1"/>
          <a:stretch/>
        </p:blipFill>
        <p:spPr>
          <a:xfrm>
            <a:off x="114" y="10"/>
            <a:ext cx="9143772"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
        <p:nvSpPr>
          <p:cNvPr id="2" name="Title 1"/>
          <p:cNvSpPr>
            <a:spLocks noGrp="1"/>
          </p:cNvSpPr>
          <p:nvPr>
            <p:ph type="title"/>
          </p:nvPr>
        </p:nvSpPr>
        <p:spPr>
          <a:xfrm>
            <a:off x="1958856" y="808056"/>
            <a:ext cx="5968748" cy="1077229"/>
          </a:xfrm>
        </p:spPr>
        <p:txBody>
          <a:bodyPr>
            <a:normAutofit/>
          </a:bodyPr>
          <a:lstStyle/>
          <a:p>
            <a:pPr algn="l"/>
            <a:r>
              <a:rPr lang="en-US" b="1" dirty="0"/>
              <a:t>Other Literary Works</a:t>
            </a:r>
            <a:endParaRPr lang="en-US"/>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57934" y="2052116"/>
            <a:ext cx="5969670" cy="3997828"/>
          </a:xfrm>
        </p:spPr>
        <p:txBody>
          <a:bodyPr>
            <a:normAutofit/>
          </a:bodyPr>
          <a:lstStyle/>
          <a:p>
            <a:r>
              <a:rPr lang="en-US" dirty="0"/>
              <a:t>Dante's earlier works include "Vita </a:t>
            </a:r>
            <a:r>
              <a:rPr lang="en-US" dirty="0" err="1"/>
              <a:t>Nuova</a:t>
            </a:r>
            <a:r>
              <a:rPr lang="en-US" dirty="0"/>
              <a:t>" (The New Life), a collection of poems centered on his love for Beatrice and his emotional and spiritual growth.  He also wrote various philosophical and political treatises, including "De </a:t>
            </a:r>
            <a:r>
              <a:rPr lang="en-US" dirty="0" err="1"/>
              <a:t>Monarchia</a:t>
            </a:r>
            <a:r>
              <a:rPr lang="en-US" dirty="0"/>
              <a:t>" (On Monarchy) and "</a:t>
            </a:r>
            <a:r>
              <a:rPr lang="en-US" dirty="0" err="1"/>
              <a:t>Convivio</a:t>
            </a:r>
            <a:r>
              <a:rPr lang="en-US" dirty="0"/>
              <a:t>" (The Banquet).  "De </a:t>
            </a:r>
            <a:r>
              <a:rPr lang="en-US" dirty="0" err="1"/>
              <a:t>Monarchia</a:t>
            </a:r>
            <a:r>
              <a:rPr lang="en-US" dirty="0"/>
              <a:t>" argues for the necessity of a universal monarch to achieve world peace, while "</a:t>
            </a:r>
            <a:r>
              <a:rPr lang="en-US" dirty="0" err="1"/>
              <a:t>Convivio</a:t>
            </a:r>
            <a:r>
              <a:rPr lang="en-US" dirty="0"/>
              <a:t>" is a collection of essays on various subjects, written in Italian rather than Latin to make knowledge accessible to the common people.</a:t>
            </a:r>
          </a:p>
          <a:p>
            <a:endParaRPr lang="en-US" dirty="0"/>
          </a:p>
        </p:txBody>
      </p:sp>
    </p:spTree>
    <p:extLst>
      <p:ext uri="{BB962C8B-B14F-4D97-AF65-F5344CB8AC3E}">
        <p14:creationId xmlns:p14="http://schemas.microsoft.com/office/powerpoint/2010/main" val="328011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29111" y="-262376"/>
            <a:ext cx="5838229" cy="839155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156" y="0"/>
            <a:ext cx="590693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75" y="421698"/>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41675" y="808056"/>
            <a:ext cx="6285929" cy="1077229"/>
          </a:xfrm>
        </p:spPr>
        <p:txBody>
          <a:bodyPr>
            <a:normAutofit/>
          </a:bodyPr>
          <a:lstStyle/>
          <a:p>
            <a:pPr algn="l"/>
            <a:r>
              <a:rPr lang="en-US" sz="4200" b="1"/>
              <a:t>"The Divine Comedy"</a:t>
            </a:r>
            <a:endParaRPr lang="en-US" sz="4200"/>
          </a:p>
        </p:txBody>
      </p:sp>
      <p:sp>
        <p:nvSpPr>
          <p:cNvPr id="3" name="Content Placeholder 2"/>
          <p:cNvSpPr>
            <a:spLocks noGrp="1"/>
          </p:cNvSpPr>
          <p:nvPr>
            <p:ph idx="1"/>
          </p:nvPr>
        </p:nvSpPr>
        <p:spPr>
          <a:xfrm>
            <a:off x="1692479" y="2052116"/>
            <a:ext cx="4929610" cy="3997828"/>
          </a:xfrm>
        </p:spPr>
        <p:txBody>
          <a:bodyPr anchor="t">
            <a:normAutofit/>
          </a:bodyPr>
          <a:lstStyle/>
          <a:p>
            <a:r>
              <a:rPr lang="en-US" sz="1600"/>
              <a:t>"The Divine Comedy" is an allegorical journey through Hell (Inferno), Purgatory (Purgatorio), and Heaven (Paradiso), and it contains elements of social and political commentary, moral reflections, and theological insights. However, it is not a formal treatise on literary criticism or a systematic exploration of literary theory. Dante Alighieri, the renowned Italian poet of the Middle Ages, is best known for his epic poem "The Divine Comedy." While Dante did not write a specific treatise on literary criticism, his views on literature and poetry can be gleaned from his works and letters.</a:t>
            </a:r>
          </a:p>
        </p:txBody>
      </p:sp>
    </p:spTree>
    <p:extLst>
      <p:ext uri="{BB962C8B-B14F-4D97-AF65-F5344CB8AC3E}">
        <p14:creationId xmlns:p14="http://schemas.microsoft.com/office/powerpoint/2010/main" val="366922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7106" y="808056"/>
            <a:ext cx="3152523" cy="1077229"/>
          </a:xfrm>
        </p:spPr>
        <p:txBody>
          <a:bodyPr>
            <a:normAutofit/>
          </a:bodyPr>
          <a:lstStyle/>
          <a:p>
            <a:pPr algn="l"/>
            <a:r>
              <a:rPr lang="en-US" sz="2200" b="1"/>
              <a:t>The Use of Vernacular Language</a:t>
            </a:r>
            <a:endParaRPr lang="en-US" sz="2200"/>
          </a:p>
        </p:txBody>
      </p:sp>
      <p:pic>
        <p:nvPicPr>
          <p:cNvPr id="5" name="Picture 4" descr="Toy plastic numbers">
            <a:extLst>
              <a:ext uri="{FF2B5EF4-FFF2-40B4-BE49-F238E27FC236}">
                <a16:creationId xmlns:a16="http://schemas.microsoft.com/office/drawing/2014/main" id="{62641F95-AC35-E27C-5184-DDFB654DD754}"/>
              </a:ext>
            </a:extLst>
          </p:cNvPr>
          <p:cNvPicPr>
            <a:picLocks noChangeAspect="1"/>
          </p:cNvPicPr>
          <p:nvPr/>
        </p:nvPicPr>
        <p:blipFill rotWithShape="1">
          <a:blip r:embed="rId5"/>
          <a:srcRect l="30773" r="36932" b="-2"/>
          <a:stretch/>
        </p:blipFill>
        <p:spPr>
          <a:xfrm>
            <a:off x="754050" y="227"/>
            <a:ext cx="3318034" cy="6858000"/>
          </a:xfrm>
          <a:prstGeom prst="rect">
            <a:avLst/>
          </a:prstGeom>
          <a:ln w="12700">
            <a:solidFill>
              <a:schemeClr val="tx1"/>
            </a:solidFill>
          </a:ln>
        </p:spPr>
      </p:pic>
      <p:sp>
        <p:nvSpPr>
          <p:cNvPr id="19" name="Rectangle 18">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77105" y="2052116"/>
            <a:ext cx="3152524" cy="3997828"/>
          </a:xfrm>
        </p:spPr>
        <p:txBody>
          <a:bodyPr>
            <a:normAutofit/>
          </a:bodyPr>
          <a:lstStyle/>
          <a:p>
            <a:r>
              <a:rPr lang="en-US" sz="1600"/>
              <a:t>Dante's choice to write "The Divine Comedy" in the Tuscan vernacular (common Italian) instead of Latin was a revolutionary decision. This choice made his work more accessible to a broader audience and contributed to the development and recognition of the Italian language as a literary medium.</a:t>
            </a:r>
          </a:p>
        </p:txBody>
      </p:sp>
      <p:sp>
        <p:nvSpPr>
          <p:cNvPr id="21" name="Rectangle 2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28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1087" y="808056"/>
            <a:ext cx="2268542" cy="1249344"/>
          </a:xfrm>
        </p:spPr>
        <p:txBody>
          <a:bodyPr>
            <a:normAutofit/>
          </a:bodyPr>
          <a:lstStyle/>
          <a:p>
            <a:pPr algn="l"/>
            <a:r>
              <a:rPr lang="en-US" sz="2400" b="1"/>
              <a:t>Allegory and Symbolism</a:t>
            </a:r>
            <a:endParaRPr lang="en-US" sz="2400"/>
          </a:p>
        </p:txBody>
      </p:sp>
      <p:pic>
        <p:nvPicPr>
          <p:cNvPr id="5" name="Picture 4" descr="One glowing light bulb in sea of unlit bulbs">
            <a:extLst>
              <a:ext uri="{FF2B5EF4-FFF2-40B4-BE49-F238E27FC236}">
                <a16:creationId xmlns:a16="http://schemas.microsoft.com/office/drawing/2014/main" id="{85DD2C93-4260-F893-6DA4-63C0D8E8E628}"/>
              </a:ext>
            </a:extLst>
          </p:cNvPr>
          <p:cNvPicPr>
            <a:picLocks noChangeAspect="1"/>
          </p:cNvPicPr>
          <p:nvPr/>
        </p:nvPicPr>
        <p:blipFill rotWithShape="1">
          <a:blip r:embed="rId5"/>
          <a:srcRect l="29545" r="24771"/>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70078" y="2200275"/>
            <a:ext cx="2259551" cy="3849669"/>
          </a:xfrm>
        </p:spPr>
        <p:txBody>
          <a:bodyPr>
            <a:normAutofit/>
          </a:bodyPr>
          <a:lstStyle/>
          <a:p>
            <a:pPr>
              <a:lnSpc>
                <a:spcPct val="110000"/>
              </a:lnSpc>
            </a:pPr>
            <a:r>
              <a:rPr lang="en-US" sz="1400"/>
              <a:t>"The Divine Comedy" is heavily allegorical and symbolic. Each part of the journey, Inferno, Purgatorio, and Paradiso, contains layers of meaning and represents various moral, political, and theological concepts. Dante's use of allegory and symbolism enhances the depth and complexity of his work.</a:t>
            </a: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0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1087" y="808056"/>
            <a:ext cx="2268542" cy="1249344"/>
          </a:xfrm>
        </p:spPr>
        <p:txBody>
          <a:bodyPr>
            <a:normAutofit/>
          </a:bodyPr>
          <a:lstStyle/>
          <a:p>
            <a:pPr algn="l"/>
            <a:r>
              <a:rPr lang="en-US" sz="2400" b="1"/>
              <a:t>Ethical and Moral Themes</a:t>
            </a:r>
            <a:endParaRPr lang="en-US" sz="2400"/>
          </a:p>
        </p:txBody>
      </p:sp>
      <p:pic>
        <p:nvPicPr>
          <p:cNvPr id="5" name="Picture 4" descr="Birds flying">
            <a:extLst>
              <a:ext uri="{FF2B5EF4-FFF2-40B4-BE49-F238E27FC236}">
                <a16:creationId xmlns:a16="http://schemas.microsoft.com/office/drawing/2014/main" id="{87E392E8-3349-A1DF-6681-918C58ABE0AB}"/>
              </a:ext>
            </a:extLst>
          </p:cNvPr>
          <p:cNvPicPr>
            <a:picLocks noChangeAspect="1"/>
          </p:cNvPicPr>
          <p:nvPr/>
        </p:nvPicPr>
        <p:blipFill rotWithShape="1">
          <a:blip r:embed="rId5"/>
          <a:srcRect l="17866" r="45129" b="-1"/>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70078" y="2200275"/>
            <a:ext cx="2259551" cy="3849669"/>
          </a:xfrm>
        </p:spPr>
        <p:txBody>
          <a:bodyPr>
            <a:normAutofit/>
          </a:bodyPr>
          <a:lstStyle/>
          <a:p>
            <a:pPr>
              <a:lnSpc>
                <a:spcPct val="110000"/>
              </a:lnSpc>
            </a:pPr>
            <a:r>
              <a:rPr lang="en-US" sz="1400"/>
              <a:t>Dante's poem is deeply infused with ethical and moral themes. He explores the concepts of sin, redemption, divine justice, and the consequences of human actions. Through his vivid descriptions of the afterlife, he provides moral lessons and reflections on human nature.</a:t>
            </a:r>
          </a:p>
          <a:p>
            <a:pPr>
              <a:lnSpc>
                <a:spcPct val="110000"/>
              </a:lnSpc>
            </a:pPr>
            <a:endParaRPr lang="en-US" sz="1400"/>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39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1087" y="808056"/>
            <a:ext cx="2268542" cy="1249344"/>
          </a:xfrm>
        </p:spPr>
        <p:txBody>
          <a:bodyPr>
            <a:normAutofit/>
          </a:bodyPr>
          <a:lstStyle/>
          <a:p>
            <a:pPr algn="l"/>
            <a:r>
              <a:rPr lang="en-US" sz="2400" b="1" dirty="0"/>
              <a:t>Personal and Political Commentary</a:t>
            </a:r>
            <a:endParaRPr lang="en-US" sz="2400" dirty="0"/>
          </a:p>
        </p:txBody>
      </p:sp>
      <p:pic>
        <p:nvPicPr>
          <p:cNvPr id="5" name="Picture 4" descr="One in a crowd">
            <a:extLst>
              <a:ext uri="{FF2B5EF4-FFF2-40B4-BE49-F238E27FC236}">
                <a16:creationId xmlns:a16="http://schemas.microsoft.com/office/drawing/2014/main" id="{C62AC44C-E36B-77A0-0B2A-C8F681C8EFAE}"/>
              </a:ext>
            </a:extLst>
          </p:cNvPr>
          <p:cNvPicPr>
            <a:picLocks noChangeAspect="1"/>
          </p:cNvPicPr>
          <p:nvPr/>
        </p:nvPicPr>
        <p:blipFill rotWithShape="1">
          <a:blip r:embed="rId5"/>
          <a:srcRect l="31253" r="23063"/>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70078" y="2200275"/>
            <a:ext cx="2259551" cy="3849669"/>
          </a:xfrm>
        </p:spPr>
        <p:txBody>
          <a:bodyPr>
            <a:normAutofit/>
          </a:bodyPr>
          <a:lstStyle/>
          <a:p>
            <a:r>
              <a:rPr lang="en-US" sz="1300" dirty="0"/>
              <a:t>Within "The Divine Comedy," Dante includes references to contemporary political figures and events. He uses his epic journey as a platform to express his opinions and criticism of the political and social conditions of his time, often expressing his disdain for corruption and abuses of power.</a:t>
            </a: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312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21</TotalTime>
  <Words>1067</Words>
  <Application>Microsoft Office PowerPoint</Application>
  <PresentationFormat>On-screen Show (4:3)</PresentationFormat>
  <Paragraphs>31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MS Shell Dlg 2</vt:lpstr>
      <vt:lpstr>Wingdings</vt:lpstr>
      <vt:lpstr>Wingdings 3</vt:lpstr>
      <vt:lpstr>Madison</vt:lpstr>
      <vt:lpstr>Literary Criticism  (BA-TY)</vt:lpstr>
      <vt:lpstr>Early Life</vt:lpstr>
      <vt:lpstr>Literary Work</vt:lpstr>
      <vt:lpstr>Other Literary Works</vt:lpstr>
      <vt:lpstr>"The Divine Comedy"</vt:lpstr>
      <vt:lpstr>The Use of Vernacular Language</vt:lpstr>
      <vt:lpstr>Allegory and Symbolism</vt:lpstr>
      <vt:lpstr>Ethical and Moral Themes</vt:lpstr>
      <vt:lpstr>Personal and Political Commentary</vt:lpstr>
      <vt:lpstr>The Power of Literature</vt:lpstr>
      <vt:lpstr>The Role of the Poet</vt:lpstr>
      <vt:lpstr>Criticism of Rival Poets: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5</cp:revision>
  <dcterms:created xsi:type="dcterms:W3CDTF">2023-08-03T12:27:31Z</dcterms:created>
  <dcterms:modified xsi:type="dcterms:W3CDTF">2023-08-03T14:29:55Z</dcterms:modified>
</cp:coreProperties>
</file>